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5"/>
  </p:notes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6" r:id="rId9"/>
    <p:sldId id="265" r:id="rId10"/>
    <p:sldId id="262" r:id="rId11"/>
    <p:sldId id="264" r:id="rId12"/>
    <p:sldId id="263" r:id="rId13"/>
    <p:sldId id="267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Montserrat" pitchFamily="2" charset="77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69"/>
  </p:normalViewPr>
  <p:slideViewPr>
    <p:cSldViewPr snapToGrid="0">
      <p:cViewPr varScale="1">
        <p:scale>
          <a:sx n="142" d="100"/>
          <a:sy n="142" d="100"/>
        </p:scale>
        <p:origin x="7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4895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d4accead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d4accead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d4accead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d4accead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d4accead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d4accead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1862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gregorut/videogamesal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ikipedia.or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b="1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Video Game Market Analysis</a:t>
            </a:r>
            <a:endParaRPr sz="3600" b="1">
              <a:highlight>
                <a:schemeClr val="dk1"/>
              </a:highlight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MATEO MARIACA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SERGII LEBID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RATISH KUMAAR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79" name="Google Shape;279;p23"/>
          <p:cNvSpPr txBox="1">
            <a:spLocks noGrp="1"/>
          </p:cNvSpPr>
          <p:nvPr>
            <p:ph type="subTitle" idx="4294967295"/>
          </p:nvPr>
        </p:nvSpPr>
        <p:spPr>
          <a:xfrm>
            <a:off x="0" y="98425"/>
            <a:ext cx="5665788" cy="320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dirty="0"/>
          </a:p>
        </p:txBody>
      </p:sp>
      <p:sp>
        <p:nvSpPr>
          <p:cNvPr id="281" name="Google Shape;281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3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6640172B-3A26-C6E4-98D2-CB69030B8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263264"/>
            <a:ext cx="9062037" cy="259351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79" name="Google Shape;279;p23"/>
          <p:cNvSpPr txBox="1">
            <a:spLocks noGrp="1"/>
          </p:cNvSpPr>
          <p:nvPr>
            <p:ph type="subTitle" idx="4294967295"/>
          </p:nvPr>
        </p:nvSpPr>
        <p:spPr>
          <a:xfrm>
            <a:off x="0" y="98425"/>
            <a:ext cx="5665788" cy="320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81" name="Google Shape;281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3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1221D3CB-6D39-AB60-FAB4-989781847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" y="0"/>
            <a:ext cx="9129628" cy="513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91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Conclusions</a:t>
            </a:r>
            <a:r>
              <a:rPr lang="de-DE" dirty="0"/>
              <a:t>:</a:t>
            </a:r>
            <a:endParaRPr dirty="0"/>
          </a:p>
        </p:txBody>
      </p:sp>
      <p:sp>
        <p:nvSpPr>
          <p:cNvPr id="291" name="Google Shape;291;p24"/>
          <p:cNvSpPr txBox="1">
            <a:spLocks noGrp="1"/>
          </p:cNvSpPr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de-DE" dirty="0"/>
              <a:t>Yes NA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sales</a:t>
            </a:r>
            <a:endParaRPr lang="de-DE" dirty="0"/>
          </a:p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endParaRPr lang="de-DE" dirty="0"/>
          </a:p>
          <a:p>
            <a:pPr marL="342900" lvl="0" indent="-34290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de-DE" dirty="0"/>
              <a:t>Yes,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inspiration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movie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repercutions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sales</a:t>
            </a: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Thank you!</a:t>
            </a:r>
            <a:endParaRPr/>
          </a:p>
        </p:txBody>
      </p:sp>
      <p:sp>
        <p:nvSpPr>
          <p:cNvPr id="291" name="Google Shape;291;p24"/>
          <p:cNvSpPr txBox="1">
            <a:spLocks noGrp="1"/>
          </p:cNvSpPr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92" name="Google Shape;292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3" name="Google Shape;293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1" name="Google Shape;301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303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4" name="Google Shape;304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8" name="Google Shape;308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1" name="Google Shape;311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5" name="Google Shape;315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16" name="Google Shape;316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8" name="Google Shape;318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3" name="Google Shape;323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" name="Google Shape;324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5" name="Google Shape;325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27" name="Google Shape;327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28" name="Google Shape;328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9" name="Google Shape;329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7" name="Google Shape;337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762900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600" lvl="0" indent="-30480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chosen dataset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172800" algn="l" rtl="0">
              <a:lnSpc>
                <a:spcPct val="122222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b="1" dirty="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Video Game Sales ( </a:t>
            </a:r>
            <a:r>
              <a:rPr lang="ru" sz="1200" u="sng" dirty="0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https://www.kaggle.com/datasets/gregorut/videogamesales</a:t>
            </a: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" sz="1200" b="1" dirty="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 sz="1200" b="1" dirty="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Additional sources (</a:t>
            </a: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" sz="1200" u="sng" dirty="0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https://www.wikipedia.org</a:t>
            </a:r>
            <a:r>
              <a:rPr lang="ru" sz="12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)</a:t>
            </a:r>
            <a:endParaRPr sz="1200" b="1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hypotheses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1) The sales of movie-based games are higher in the USA than in Japan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2)</a:t>
            </a:r>
            <a:r>
              <a:rPr lang="en-GB" sz="1200" dirty="0">
                <a:highlight>
                  <a:schemeClr val="dk1"/>
                </a:highlight>
                <a:latin typeface="Open Sans"/>
                <a:ea typeface="Open Sans"/>
                <a:cs typeface="Open Sans"/>
              </a:rPr>
              <a:t> Regional variation in consumer preferences for the different games do to different strategies</a:t>
            </a: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en-GB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3) Relevant differences in sales depending on the inspiration for a game.</a:t>
            </a: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F83E8-E803-2361-D196-E6EF5880A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C0631-4AD4-B620-365A-C7961BF626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47B16DC-F393-AA53-A817-F9CC0C4B0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960" y="144313"/>
            <a:ext cx="5159390" cy="485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980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Acquisition, Enrichment, and Examination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1934175" y="1637550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Acquisition: Gathering relevant data from various sources.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4" name="Google Shape;244;p19"/>
          <p:cNvSpPr txBox="1">
            <a:spLocks noGrp="1"/>
          </p:cNvSpPr>
          <p:nvPr>
            <p:ph type="body" idx="4294967295"/>
          </p:nvPr>
        </p:nvSpPr>
        <p:spPr>
          <a:xfrm>
            <a:off x="3265488" y="2552700"/>
            <a:ext cx="5878512" cy="808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Enrichment: Enhancing the collected data with additional information or context.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46" name="Google Shape;246;p19"/>
          <p:cNvSpPr txBox="1">
            <a:spLocks noGrp="1"/>
          </p:cNvSpPr>
          <p:nvPr>
            <p:ph type="body" idx="4294967295"/>
          </p:nvPr>
        </p:nvSpPr>
        <p:spPr>
          <a:xfrm>
            <a:off x="3265488" y="3467100"/>
            <a:ext cx="5878512" cy="809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Examination: Analyzing and scrutinizing the enriched data to derive insights and draw conclusions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Database Design &amp; Data Transformation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1"/>
          </p:nvPr>
        </p:nvSpPr>
        <p:spPr>
          <a:xfrm>
            <a:off x="4017900" y="1307850"/>
            <a:ext cx="4318500" cy="261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de-DE" sz="1200" b="1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Video Games </a:t>
            </a:r>
            <a:r>
              <a:rPr lang="de-DE" sz="1200" b="1" dirty="0" err="1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Based</a:t>
            </a:r>
            <a:r>
              <a:rPr lang="de-DE" sz="1200" b="1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on Movies</a:t>
            </a:r>
          </a:p>
          <a:p>
            <a:pPr marL="15240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de-DE" sz="1200" b="1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Movies </a:t>
            </a:r>
            <a:r>
              <a:rPr lang="de-DE" sz="1200" b="1" dirty="0" err="1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Based</a:t>
            </a:r>
            <a:r>
              <a:rPr lang="de-DE" sz="1200" b="1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on Video Games</a:t>
            </a:r>
          </a:p>
          <a:p>
            <a:pPr marL="15240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de-DE" sz="1200" b="1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Video Games Sales</a:t>
            </a:r>
            <a:endParaRPr sz="1200" b="1" dirty="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 b="1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key challenges faced during data transformation:</a:t>
            </a:r>
            <a:endParaRPr sz="1200" b="1" dirty="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r>
              <a:rPr lang="ru" sz="1200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necessity of using a non-standard delimiter when exporting from SQL to Tableau</a:t>
            </a:r>
            <a:endParaRPr lang="de-DE" sz="1200" dirty="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endParaRPr sz="1200" dirty="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26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SQL Insights &amp; Advanced Analysis</a:t>
            </a:r>
            <a:r>
              <a:rPr lang="ru" sz="26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8" name="Google Shape;258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1600"/>
              </a:spcAft>
              <a:buNone/>
            </a:pPr>
            <a:r>
              <a:rPr lang="de-DE" sz="2000" dirty="0">
                <a:solidFill>
                  <a:srgbClr val="FFFFFF"/>
                </a:solidFill>
              </a:rPr>
              <a:t>Making </a:t>
            </a:r>
            <a:r>
              <a:rPr lang="de-DE" sz="2000" dirty="0" err="1">
                <a:solidFill>
                  <a:srgbClr val="FFFFFF"/>
                </a:solidFill>
              </a:rPr>
              <a:t>data</a:t>
            </a:r>
            <a:r>
              <a:rPr lang="de-DE" sz="2000" dirty="0">
                <a:solidFill>
                  <a:srgbClr val="FFFFFF"/>
                </a:solidFill>
              </a:rPr>
              <a:t>“ SQL-</a:t>
            </a:r>
            <a:r>
              <a:rPr lang="de-DE" sz="2000" dirty="0" err="1">
                <a:solidFill>
                  <a:srgbClr val="FFFFFF"/>
                </a:solidFill>
              </a:rPr>
              <a:t>ready</a:t>
            </a:r>
            <a:r>
              <a:rPr lang="de-DE" sz="2000" dirty="0">
                <a:solidFill>
                  <a:srgbClr val="FFFFFF"/>
                </a:solidFill>
              </a:rPr>
              <a:t>"</a:t>
            </a:r>
            <a:endParaRPr sz="2000" dirty="0">
              <a:solidFill>
                <a:srgbClr val="FFFFFF"/>
              </a:solidFill>
            </a:endParaRPr>
          </a:p>
        </p:txBody>
      </p:sp>
      <p:pic>
        <p:nvPicPr>
          <p:cNvPr id="259" name="Google Shape;259;p21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0" name="Google Shape;260;p21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1" name="Google Shape;261;p21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62" name="Google Shape;262;p21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en-D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67" name="Google Shape;267;p22"/>
          <p:cNvSpPr txBox="1">
            <a:spLocks noGrp="1"/>
          </p:cNvSpPr>
          <p:nvPr>
            <p:ph type="subTitle" idx="4294967295"/>
          </p:nvPr>
        </p:nvSpPr>
        <p:spPr>
          <a:xfrm>
            <a:off x="0" y="98425"/>
            <a:ext cx="5665788" cy="320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69" name="Google Shape;269;p22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2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2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22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761400"/>
            <a:ext cx="5870650" cy="392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>
            <a:spLocks noGrp="1"/>
          </p:cNvSpPr>
          <p:nvPr>
            <p:ph type="subTitle" idx="4294967295"/>
          </p:nvPr>
        </p:nvSpPr>
        <p:spPr>
          <a:xfrm>
            <a:off x="1269300" y="98500"/>
            <a:ext cx="56661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80" name="Google Shape;280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Sales comparison of North America Sales and Global sales with the data from Kaggle.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Top 10 games of sales between these countries excluded Japan and EU.</a:t>
            </a:r>
            <a:endParaRPr dirty="0"/>
          </a:p>
        </p:txBody>
      </p:sp>
      <p:sp>
        <p:nvSpPr>
          <p:cNvPr id="281" name="Google Shape;281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3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32A0A-B185-DB4B-369A-A95DC8C8A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09B27C-7EA9-7702-A2DB-C15204ABBE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pic>
        <p:nvPicPr>
          <p:cNvPr id="8" name="Picture 7" descr="A graph with a line going up&#10;&#10;Description automatically generated">
            <a:extLst>
              <a:ext uri="{FF2B5EF4-FFF2-40B4-BE49-F238E27FC236}">
                <a16:creationId xmlns:a16="http://schemas.microsoft.com/office/drawing/2014/main" id="{B69642E5-6B3A-5F5E-9A9C-6B106111A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962" y="70128"/>
            <a:ext cx="6892076" cy="500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081914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 Analytics Strategy Toolkit by Slidesgo</Template>
  <TotalTime>652</TotalTime>
  <Words>252</Words>
  <Application>Microsoft Macintosh PowerPoint</Application>
  <PresentationFormat>On-screen Show (16:9)</PresentationFormat>
  <Paragraphs>40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Slack-Lato</vt:lpstr>
      <vt:lpstr>Montserrat</vt:lpstr>
      <vt:lpstr>Lato</vt:lpstr>
      <vt:lpstr>Roboto</vt:lpstr>
      <vt:lpstr>Arial</vt:lpstr>
      <vt:lpstr>Open Sans</vt:lpstr>
      <vt:lpstr>Focus</vt:lpstr>
      <vt:lpstr>Video Game Market Analysis</vt:lpstr>
      <vt:lpstr>Project Overview </vt:lpstr>
      <vt:lpstr>PowerPoint Presentation</vt:lpstr>
      <vt:lpstr>Data Acquisition, Enrichment, and Examination </vt:lpstr>
      <vt:lpstr>Database Design &amp; Data Transformation </vt:lpstr>
      <vt:lpstr>SQL Insights &amp; Advanced Analysis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Conclusions: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Market Analysis</dc:title>
  <cp:lastModifiedBy>merryx mm7</cp:lastModifiedBy>
  <cp:revision>7</cp:revision>
  <dcterms:modified xsi:type="dcterms:W3CDTF">2024-04-23T09:26:37Z</dcterms:modified>
</cp:coreProperties>
</file>